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23" r:id="rId1"/>
  </p:sldMasterIdLst>
  <p:notesMasterIdLst>
    <p:notesMasterId r:id="rId18"/>
  </p:notesMasterIdLst>
  <p:sldIdLst>
    <p:sldId id="256" r:id="rId2"/>
    <p:sldId id="258" r:id="rId3"/>
    <p:sldId id="298" r:id="rId4"/>
    <p:sldId id="299" r:id="rId5"/>
    <p:sldId id="260" r:id="rId6"/>
    <p:sldId id="261" r:id="rId7"/>
    <p:sldId id="262" r:id="rId8"/>
    <p:sldId id="300" r:id="rId9"/>
    <p:sldId id="305" r:id="rId10"/>
    <p:sldId id="311" r:id="rId11"/>
    <p:sldId id="307" r:id="rId12"/>
    <p:sldId id="306" r:id="rId13"/>
    <p:sldId id="312" r:id="rId14"/>
    <p:sldId id="308" r:id="rId15"/>
    <p:sldId id="310" r:id="rId16"/>
    <p:sldId id="313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Oswald" panose="00000500000000000000" pitchFamily="2" charset="0"/>
      <p:regular r:id="rId25"/>
      <p:bold r:id="rId26"/>
    </p:embeddedFont>
    <p:embeddedFont>
      <p:font typeface="Roboto Condensed" panose="02000000000000000000" pitchFamily="2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FF8D"/>
    <a:srgbClr val="0F8DFF"/>
    <a:srgbClr val="F6B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F903C5-5413-4ADC-85BF-65E67C044379}">
  <a:tblStyle styleId="{69F903C5-5413-4ADC-85BF-65E67C0443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2A67A40-4444-4AB9-BD5E-EF78A9ABA06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7" d="100"/>
          <a:sy n="137" d="100"/>
        </p:scale>
        <p:origin x="86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3519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9589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123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3706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3918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7085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6303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054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0615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7C4D2-2162-48FA-8E5D-4569CB6B2016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654132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7C4D2-2162-48FA-8E5D-4569CB6B2016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0698441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7C4D2-2162-48FA-8E5D-4569CB6B2016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157780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1" y="2753825"/>
            <a:ext cx="567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1186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"/>
          <p:cNvSpPr txBox="1">
            <a:spLocks noGrp="1"/>
          </p:cNvSpPr>
          <p:nvPr>
            <p:ph type="title"/>
          </p:nvPr>
        </p:nvSpPr>
        <p:spPr>
          <a:xfrm>
            <a:off x="1031426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6"/>
          <p:cNvSpPr txBox="1">
            <a:spLocks noGrp="1"/>
          </p:cNvSpPr>
          <p:nvPr>
            <p:ph type="body" idx="1"/>
          </p:nvPr>
        </p:nvSpPr>
        <p:spPr>
          <a:xfrm>
            <a:off x="1031425" y="1860875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73" name="Google Shape;73;p6"/>
          <p:cNvSpPr txBox="1">
            <a:spLocks noGrp="1"/>
          </p:cNvSpPr>
          <p:nvPr>
            <p:ph type="body" idx="2"/>
          </p:nvPr>
        </p:nvSpPr>
        <p:spPr>
          <a:xfrm>
            <a:off x="3995772" y="1860875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74" name="Google Shape;74;p6"/>
          <p:cNvSpPr txBox="1">
            <a:spLocks noGrp="1"/>
          </p:cNvSpPr>
          <p:nvPr>
            <p:ph type="sldNum" idx="12"/>
          </p:nvPr>
        </p:nvSpPr>
        <p:spPr>
          <a:xfrm>
            <a:off x="8556785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54280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 txBox="1">
            <a:spLocks noGrp="1"/>
          </p:cNvSpPr>
          <p:nvPr>
            <p:ph type="body" idx="1"/>
          </p:nvPr>
        </p:nvSpPr>
        <p:spPr>
          <a:xfrm>
            <a:off x="2822775" y="2161800"/>
            <a:ext cx="34983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»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⋄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⋄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⋄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⋄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⋄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●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○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■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sldNum" idx="12"/>
          </p:nvPr>
        </p:nvSpPr>
        <p:spPr>
          <a:xfrm>
            <a:off x="8556785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339981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"/>
          <p:cNvSpPr txBox="1">
            <a:spLocks noGrp="1"/>
          </p:cNvSpPr>
          <p:nvPr>
            <p:ph type="title"/>
          </p:nvPr>
        </p:nvSpPr>
        <p:spPr>
          <a:xfrm>
            <a:off x="1031426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5"/>
          <p:cNvSpPr txBox="1">
            <a:spLocks noGrp="1"/>
          </p:cNvSpPr>
          <p:nvPr>
            <p:ph type="body" idx="1"/>
          </p:nvPr>
        </p:nvSpPr>
        <p:spPr>
          <a:xfrm>
            <a:off x="1031426" y="1777125"/>
            <a:ext cx="5760300" cy="25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»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sldNum" idx="12"/>
          </p:nvPr>
        </p:nvSpPr>
        <p:spPr>
          <a:xfrm>
            <a:off x="8556785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99998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7C4D2-2162-48FA-8E5D-4569CB6B2016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3181943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7C4D2-2162-48FA-8E5D-4569CB6B2016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3743039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7C4D2-2162-48FA-8E5D-4569CB6B2016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9272248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7C4D2-2162-48FA-8E5D-4569CB6B2016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7087740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7C4D2-2162-48FA-8E5D-4569CB6B2016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895130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7C4D2-2162-48FA-8E5D-4569CB6B2016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56693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7C4D2-2162-48FA-8E5D-4569CB6B2016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8119875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7C4D2-2162-48FA-8E5D-4569CB6B2016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9161914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7C4D2-2162-48FA-8E5D-4569CB6B2016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8485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  <p:transition>
    <p:fade thruBlk="1"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"/>
          <p:cNvSpPr txBox="1">
            <a:spLocks noGrp="1"/>
          </p:cNvSpPr>
          <p:nvPr>
            <p:ph type="ctrTitle"/>
          </p:nvPr>
        </p:nvSpPr>
        <p:spPr>
          <a:xfrm>
            <a:off x="694064" y="84790"/>
            <a:ext cx="8629776" cy="438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vi-VN" sz="1800" dirty="0">
                <a:solidFill>
                  <a:schemeClr val="accent1"/>
                </a:solidFill>
              </a:rPr>
              <a:t>TRƯỜNG ĐẠI HỌC GIAO THÔNG VẬN TẢI PHÂN HIỆU TẠI TP. HỒ CHÍ MINH </a:t>
            </a:r>
            <a:endParaRPr lang="vi-VN" sz="1800" dirty="0">
              <a:solidFill>
                <a:srgbClr val="FFC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4B2523-5094-9801-05ED-DB8B3D5FF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15" y="199387"/>
            <a:ext cx="814135" cy="8141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0560DE-66E0-80DE-E765-783189F4FA98}"/>
              </a:ext>
            </a:extLst>
          </p:cNvPr>
          <p:cNvSpPr txBox="1"/>
          <p:nvPr/>
        </p:nvSpPr>
        <p:spPr>
          <a:xfrm>
            <a:off x="2188566" y="1121168"/>
            <a:ext cx="528723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 CÁO ĐỒ ÁN TỐT NGHIỆP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E441E9-462F-816E-7DEE-F5437876AD4E}"/>
              </a:ext>
            </a:extLst>
          </p:cNvPr>
          <p:cNvSpPr txBox="1"/>
          <p:nvPr/>
        </p:nvSpPr>
        <p:spPr>
          <a:xfrm>
            <a:off x="-163563" y="3972860"/>
            <a:ext cx="5132802" cy="940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60045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ThS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TRẦN PHONG NHÃ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360045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Phạm Thành Hậu - CNTT.K59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DAE131-1685-7BFC-BE28-7D356866F0F1}"/>
              </a:ext>
            </a:extLst>
          </p:cNvPr>
          <p:cNvSpPr txBox="1"/>
          <p:nvPr/>
        </p:nvSpPr>
        <p:spPr>
          <a:xfrm>
            <a:off x="2945568" y="519795"/>
            <a:ext cx="39176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>
                <a:solidFill>
                  <a:srgbClr val="FFC000"/>
                </a:solidFill>
                <a:latin typeface="+mj-lt"/>
              </a:rPr>
              <a:t>BỘ MÔN CÔNG NGHỆ THÔNG TIN</a:t>
            </a:r>
            <a:endParaRPr lang="en-US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01FD7-40C0-0284-6121-D0129416DE4F}"/>
              </a:ext>
            </a:extLst>
          </p:cNvPr>
          <p:cNvSpPr txBox="1"/>
          <p:nvPr/>
        </p:nvSpPr>
        <p:spPr>
          <a:xfrm>
            <a:off x="516482" y="2062304"/>
            <a:ext cx="837809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NGHIÊN CỨU THUẬT TOÁN KMEANS VÀ ỨNG DỤNG PHÁT TRIỂN LMS TÍCH HỢP KIỂM TRA ĐẠO VĂN</a:t>
            </a:r>
            <a:endParaRPr lang="en-US" sz="2500" b="1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6" grpId="0"/>
      <p:bldP spid="8" grpId="0"/>
      <p:bldP spid="12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AD0DF9-D808-E053-139F-5B7C6B1C8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60" y="956613"/>
            <a:ext cx="5846164" cy="40519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94C92D-B3CC-CAB2-95B5-D064F1C1D610}"/>
              </a:ext>
            </a:extLst>
          </p:cNvPr>
          <p:cNvSpPr txBox="1"/>
          <p:nvPr/>
        </p:nvSpPr>
        <p:spPr>
          <a:xfrm>
            <a:off x="0" y="20919"/>
            <a:ext cx="4470400" cy="423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15000"/>
              </a:lnSpc>
              <a:spcBef>
                <a:spcPts val="300"/>
              </a:spcBef>
              <a:spcAft>
                <a:spcPts val="600"/>
              </a:spcAft>
              <a:tabLst>
                <a:tab pos="457200" algn="l"/>
                <a:tab pos="628650" algn="l"/>
              </a:tabLst>
            </a:pPr>
            <a:r>
              <a:rPr lang="en-US" sz="2000" kern="0" dirty="0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Phân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tích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và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thiết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kế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hệ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thống</a:t>
            </a:r>
            <a:endParaRPr lang="en-US" sz="2000" kern="0" dirty="0">
              <a:solidFill>
                <a:schemeClr val="accent1"/>
              </a:solidFill>
              <a:effectLst/>
              <a:latin typeface="Calibri Light" panose="020F0302020204030204" pitchFamily="34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2D26C0-727F-7120-BC44-E2F355F3C5F4}"/>
              </a:ext>
            </a:extLst>
          </p:cNvPr>
          <p:cNvSpPr txBox="1"/>
          <p:nvPr/>
        </p:nvSpPr>
        <p:spPr>
          <a:xfrm>
            <a:off x="0" y="404813"/>
            <a:ext cx="7659974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lnSpc>
                <a:spcPct val="115000"/>
              </a:lnSpc>
              <a:spcBef>
                <a:spcPts val="300"/>
              </a:spcBef>
              <a:spcAft>
                <a:spcPts val="600"/>
              </a:spcAft>
              <a:tabLst>
                <a:tab pos="457200" algn="l"/>
                <a:tab pos="628650" algn="l"/>
              </a:tabLst>
            </a:pP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2.3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Biểu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đồ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hoạt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động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của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chức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năng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kiểm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tra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đạo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văn</a:t>
            </a:r>
            <a:endParaRPr lang="en-US" sz="1800" kern="0" dirty="0">
              <a:solidFill>
                <a:schemeClr val="accent1"/>
              </a:solidFill>
              <a:effectLst/>
              <a:latin typeface="Calibri Light" panose="020F0302020204030204" pitchFamily="34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48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AD0DF9-D808-E053-139F-5B7C6B1C8D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397239" y="1120563"/>
            <a:ext cx="7592518" cy="377830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D3852E-1E46-3AA0-8DA4-7769EEEFE280}"/>
              </a:ext>
            </a:extLst>
          </p:cNvPr>
          <p:cNvSpPr txBox="1"/>
          <p:nvPr/>
        </p:nvSpPr>
        <p:spPr>
          <a:xfrm>
            <a:off x="0" y="20919"/>
            <a:ext cx="4470400" cy="423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15000"/>
              </a:lnSpc>
              <a:spcBef>
                <a:spcPts val="300"/>
              </a:spcBef>
              <a:spcAft>
                <a:spcPts val="600"/>
              </a:spcAft>
              <a:tabLst>
                <a:tab pos="457200" algn="l"/>
                <a:tab pos="628650" algn="l"/>
              </a:tabLst>
            </a:pPr>
            <a:r>
              <a:rPr lang="en-US" sz="2000" kern="0" dirty="0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Phân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tích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và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thiết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kế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hệ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thống</a:t>
            </a:r>
            <a:endParaRPr lang="en-US" sz="2000" kern="0" dirty="0">
              <a:solidFill>
                <a:schemeClr val="accent1"/>
              </a:solidFill>
              <a:effectLst/>
              <a:latin typeface="Calibri Light" panose="020F0302020204030204" pitchFamily="34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F0350E-25EC-7AA8-ACC1-ADBCE8FADA88}"/>
              </a:ext>
            </a:extLst>
          </p:cNvPr>
          <p:cNvSpPr txBox="1"/>
          <p:nvPr/>
        </p:nvSpPr>
        <p:spPr>
          <a:xfrm>
            <a:off x="0" y="404813"/>
            <a:ext cx="7659974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lnSpc>
                <a:spcPct val="115000"/>
              </a:lnSpc>
              <a:spcBef>
                <a:spcPts val="300"/>
              </a:spcBef>
              <a:spcAft>
                <a:spcPts val="600"/>
              </a:spcAft>
              <a:tabLst>
                <a:tab pos="457200" algn="l"/>
                <a:tab pos="628650" algn="l"/>
              </a:tabLst>
            </a:pP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2.4 </a:t>
            </a:r>
            <a:r>
              <a:rPr lang="en-US" kern="0" dirty="0" err="1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Sơ</a:t>
            </a:r>
            <a:r>
              <a:rPr lang="en-US" kern="0" dirty="0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đồ</a:t>
            </a:r>
            <a:r>
              <a:rPr lang="en-US" kern="0" dirty="0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tuần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tự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của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chức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năng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kiểm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tra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đạo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văn</a:t>
            </a:r>
            <a:endParaRPr lang="en-US" sz="1800" kern="0" dirty="0">
              <a:solidFill>
                <a:schemeClr val="accent1"/>
              </a:solidFill>
              <a:effectLst/>
              <a:latin typeface="Calibri Light" panose="020F0302020204030204" pitchFamily="34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23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6F3C4FF-CC9B-5247-FB38-73F46AB084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8769"/>
            <a:ext cx="9144000" cy="46138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2548BB-C2EF-26A2-5AB0-086F4BBD1E5C}"/>
              </a:ext>
            </a:extLst>
          </p:cNvPr>
          <p:cNvSpPr txBox="1"/>
          <p:nvPr/>
        </p:nvSpPr>
        <p:spPr>
          <a:xfrm>
            <a:off x="0" y="20919"/>
            <a:ext cx="4470400" cy="423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15000"/>
              </a:lnSpc>
              <a:spcBef>
                <a:spcPts val="300"/>
              </a:spcBef>
              <a:spcAft>
                <a:spcPts val="600"/>
              </a:spcAft>
              <a:tabLst>
                <a:tab pos="457200" algn="l"/>
                <a:tab pos="628650" algn="l"/>
              </a:tabLst>
            </a:pPr>
            <a:r>
              <a:rPr lang="en-US" sz="2000" kern="0" dirty="0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Phân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tích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và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thiết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kế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hệ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thống</a:t>
            </a:r>
            <a:endParaRPr lang="en-US" sz="2000" kern="0" dirty="0">
              <a:solidFill>
                <a:schemeClr val="accent1"/>
              </a:solidFill>
              <a:effectLst/>
              <a:latin typeface="Calibri Light" panose="020F0302020204030204" pitchFamily="34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42E7A2-AD98-A46F-3F46-7C45E55639B9}"/>
              </a:ext>
            </a:extLst>
          </p:cNvPr>
          <p:cNvSpPr txBox="1"/>
          <p:nvPr/>
        </p:nvSpPr>
        <p:spPr>
          <a:xfrm>
            <a:off x="0" y="404813"/>
            <a:ext cx="7659974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lnSpc>
                <a:spcPct val="115000"/>
              </a:lnSpc>
              <a:spcBef>
                <a:spcPts val="300"/>
              </a:spcBef>
              <a:spcAft>
                <a:spcPts val="600"/>
              </a:spcAft>
              <a:tabLst>
                <a:tab pos="457200" algn="l"/>
                <a:tab pos="628650" algn="l"/>
              </a:tabLst>
            </a:pP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2.5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Thiết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kế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cơ</a:t>
            </a:r>
            <a:r>
              <a:rPr lang="en-US" kern="0" dirty="0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sở</a:t>
            </a:r>
            <a:r>
              <a:rPr lang="en-US" kern="0" dirty="0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dữ</a:t>
            </a:r>
            <a:r>
              <a:rPr lang="en-US" kern="0" dirty="0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liệu</a:t>
            </a:r>
            <a:endParaRPr lang="en-US" sz="1800" kern="0" dirty="0">
              <a:solidFill>
                <a:schemeClr val="accent1"/>
              </a:solidFill>
              <a:effectLst/>
              <a:latin typeface="Calibri Light" panose="020F0302020204030204" pitchFamily="34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0739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6F3C4FF-CC9B-5247-FB38-73F46AB084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8769"/>
            <a:ext cx="9144000" cy="46138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2548BB-C2EF-26A2-5AB0-086F4BBD1E5C}"/>
              </a:ext>
            </a:extLst>
          </p:cNvPr>
          <p:cNvSpPr txBox="1"/>
          <p:nvPr/>
        </p:nvSpPr>
        <p:spPr>
          <a:xfrm>
            <a:off x="0" y="20919"/>
            <a:ext cx="4470400" cy="423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15000"/>
              </a:lnSpc>
              <a:spcBef>
                <a:spcPts val="300"/>
              </a:spcBef>
              <a:spcAft>
                <a:spcPts val="600"/>
              </a:spcAft>
              <a:tabLst>
                <a:tab pos="457200" algn="l"/>
                <a:tab pos="628650" algn="l"/>
              </a:tabLst>
            </a:pPr>
            <a:r>
              <a:rPr lang="en-US" sz="2000" kern="0" dirty="0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Phân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tích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và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thiết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kế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hệ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thống</a:t>
            </a:r>
            <a:endParaRPr lang="en-US" sz="2000" kern="0" dirty="0">
              <a:solidFill>
                <a:schemeClr val="accent1"/>
              </a:solidFill>
              <a:effectLst/>
              <a:latin typeface="Calibri Light" panose="020F0302020204030204" pitchFamily="34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42E7A2-AD98-A46F-3F46-7C45E55639B9}"/>
              </a:ext>
            </a:extLst>
          </p:cNvPr>
          <p:cNvSpPr txBox="1"/>
          <p:nvPr/>
        </p:nvSpPr>
        <p:spPr>
          <a:xfrm>
            <a:off x="0" y="404813"/>
            <a:ext cx="7659974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lnSpc>
                <a:spcPct val="115000"/>
              </a:lnSpc>
              <a:spcBef>
                <a:spcPts val="300"/>
              </a:spcBef>
              <a:spcAft>
                <a:spcPts val="600"/>
              </a:spcAft>
              <a:tabLst>
                <a:tab pos="457200" algn="l"/>
                <a:tab pos="628650" algn="l"/>
              </a:tabLst>
            </a:pP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2.5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Thiết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kế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cơ</a:t>
            </a:r>
            <a:r>
              <a:rPr lang="en-US" kern="0" dirty="0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sở</a:t>
            </a:r>
            <a:r>
              <a:rPr lang="en-US" kern="0" dirty="0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dữ</a:t>
            </a:r>
            <a:r>
              <a:rPr lang="en-US" kern="0" dirty="0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liệu</a:t>
            </a:r>
            <a:endParaRPr lang="en-US" sz="1800" kern="0" dirty="0">
              <a:solidFill>
                <a:schemeClr val="accent1"/>
              </a:solidFill>
              <a:effectLst/>
              <a:latin typeface="Calibri Light" panose="020F0302020204030204" pitchFamily="34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3491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C8E74F-0D91-3433-BBE2-DFB9246DC297}"/>
              </a:ext>
            </a:extLst>
          </p:cNvPr>
          <p:cNvSpPr txBox="1"/>
          <p:nvPr/>
        </p:nvSpPr>
        <p:spPr>
          <a:xfrm>
            <a:off x="0" y="0"/>
            <a:ext cx="4454201" cy="589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15000"/>
              </a:lnSpc>
              <a:spcBef>
                <a:spcPts val="300"/>
              </a:spcBef>
              <a:spcAft>
                <a:spcPts val="600"/>
              </a:spcAft>
              <a:tabLst>
                <a:tab pos="457200" algn="l"/>
                <a:tab pos="628650" algn="l"/>
              </a:tabLst>
            </a:pPr>
            <a:r>
              <a:rPr lang="en-US" sz="3000" kern="0" dirty="0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sz="3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. Demo</a:t>
            </a:r>
            <a:endParaRPr lang="en-US" sz="3000" kern="0" dirty="0">
              <a:solidFill>
                <a:schemeClr val="accent1"/>
              </a:solidFill>
              <a:effectLst/>
              <a:latin typeface="Calibri Light" panose="020F0302020204030204" pitchFamily="34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9EB96A-B8EE-CAC7-04DE-3B7AE82DC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356" y="980202"/>
            <a:ext cx="3915487" cy="3300196"/>
          </a:xfrm>
          <a:prstGeom prst="rect">
            <a:avLst/>
          </a:prstGeom>
        </p:spPr>
      </p:pic>
      <p:pic>
        <p:nvPicPr>
          <p:cNvPr id="3" name="Trang chủ - Google Chrome 2023-06-25 23-53-58">
            <a:hlinkClick r:id="" action="ppaction://media"/>
            <a:extLst>
              <a:ext uri="{FF2B5EF4-FFF2-40B4-BE49-F238E27FC236}">
                <a16:creationId xmlns:a16="http://schemas.microsoft.com/office/drawing/2014/main" id="{762B6CCD-8E03-2F4F-3537-5F20BECA04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64838" y="1496733"/>
            <a:ext cx="4409806" cy="237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2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26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C8E74F-0D91-3433-BBE2-DFB9246DC297}"/>
              </a:ext>
            </a:extLst>
          </p:cNvPr>
          <p:cNvSpPr txBox="1"/>
          <p:nvPr/>
        </p:nvSpPr>
        <p:spPr>
          <a:xfrm>
            <a:off x="766355" y="26100"/>
            <a:ext cx="7358063" cy="589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algn="ctr">
              <a:lnSpc>
                <a:spcPct val="115000"/>
              </a:lnSpc>
              <a:spcBef>
                <a:spcPts val="300"/>
              </a:spcBef>
              <a:spcAft>
                <a:spcPts val="600"/>
              </a:spcAft>
              <a:tabLst>
                <a:tab pos="457200" algn="l"/>
                <a:tab pos="628650" algn="l"/>
              </a:tabLst>
            </a:pP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Kết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luận</a:t>
            </a:r>
            <a:endParaRPr lang="en-US" sz="3000" kern="0" dirty="0">
              <a:solidFill>
                <a:schemeClr val="accent1"/>
              </a:solidFill>
              <a:effectLst/>
              <a:latin typeface="Calibri Light" panose="020F0302020204030204" pitchFamily="34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122" name="Picture 2" descr="CHIẾN LƯỢC OKRs | Link Power">
            <a:extLst>
              <a:ext uri="{FF2B5EF4-FFF2-40B4-BE49-F238E27FC236}">
                <a16:creationId xmlns:a16="http://schemas.microsoft.com/office/drawing/2014/main" id="{4EFEF0F3-5E4D-A378-18B1-EF5398300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48" y="653279"/>
            <a:ext cx="877419" cy="8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F98C1B-5865-2405-6485-08E180E0EEEA}"/>
              </a:ext>
            </a:extLst>
          </p:cNvPr>
          <p:cNvSpPr txBox="1"/>
          <p:nvPr/>
        </p:nvSpPr>
        <p:spPr>
          <a:xfrm>
            <a:off x="82445" y="1817382"/>
            <a:ext cx="371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Hoàn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F64863-F239-5922-BD31-45DC28CC4D8F}"/>
              </a:ext>
            </a:extLst>
          </p:cNvPr>
          <p:cNvSpPr txBox="1"/>
          <p:nvPr/>
        </p:nvSpPr>
        <p:spPr>
          <a:xfrm>
            <a:off x="82445" y="2387084"/>
            <a:ext cx="4189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Hoàn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ra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AF1C67-7AC5-6DF8-36F5-DCAB34C00705}"/>
              </a:ext>
            </a:extLst>
          </p:cNvPr>
          <p:cNvSpPr txBox="1"/>
          <p:nvPr/>
        </p:nvSpPr>
        <p:spPr>
          <a:xfrm>
            <a:off x="82445" y="2956786"/>
            <a:ext cx="4122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rõ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ban </a:t>
            </a:r>
            <a:r>
              <a:rPr lang="en-US" dirty="0" err="1"/>
              <a:t>đầu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CE3237-C24E-CB6D-D560-EC32A9825B88}"/>
              </a:ext>
            </a:extLst>
          </p:cNvPr>
          <p:cNvSpPr txBox="1"/>
          <p:nvPr/>
        </p:nvSpPr>
        <p:spPr>
          <a:xfrm>
            <a:off x="82444" y="3603117"/>
            <a:ext cx="4122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Kmeans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7DE161-2594-0A2A-CBD6-61EFCE561A4A}"/>
              </a:ext>
            </a:extLst>
          </p:cNvPr>
          <p:cNvSpPr txBox="1"/>
          <p:nvPr/>
        </p:nvSpPr>
        <p:spPr>
          <a:xfrm>
            <a:off x="1505113" y="876135"/>
            <a:ext cx="1813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/>
              <a:t>được</a:t>
            </a:r>
            <a:endParaRPr lang="en-US" dirty="0"/>
          </a:p>
        </p:txBody>
      </p:sp>
      <p:pic>
        <p:nvPicPr>
          <p:cNvPr id="9" name="Picture 2" descr="CHIẾN LƯỢC OKRs | Link Power">
            <a:extLst>
              <a:ext uri="{FF2B5EF4-FFF2-40B4-BE49-F238E27FC236}">
                <a16:creationId xmlns:a16="http://schemas.microsoft.com/office/drawing/2014/main" id="{AD886AC6-7378-4422-9159-9E923D0D8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089" y="660248"/>
            <a:ext cx="877419" cy="8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1D7B26-0760-2259-429A-29FCEC331E01}"/>
              </a:ext>
            </a:extLst>
          </p:cNvPr>
          <p:cNvSpPr txBox="1"/>
          <p:nvPr/>
        </p:nvSpPr>
        <p:spPr>
          <a:xfrm>
            <a:off x="5059179" y="1796790"/>
            <a:ext cx="371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C8A90D-0819-2A50-248D-B475EE5E8535}"/>
              </a:ext>
            </a:extLst>
          </p:cNvPr>
          <p:cNvSpPr txBox="1"/>
          <p:nvPr/>
        </p:nvSpPr>
        <p:spPr>
          <a:xfrm>
            <a:off x="5059179" y="2366492"/>
            <a:ext cx="4189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nghĩa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41509F-8C6B-7538-D8FA-B8E7D9F34BFF}"/>
              </a:ext>
            </a:extLst>
          </p:cNvPr>
          <p:cNvSpPr txBox="1"/>
          <p:nvPr/>
        </p:nvSpPr>
        <p:spPr>
          <a:xfrm>
            <a:off x="5059179" y="2936194"/>
            <a:ext cx="412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office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7ACFE4-3B25-4DE3-B1D1-B4317E3D8D41}"/>
              </a:ext>
            </a:extLst>
          </p:cNvPr>
          <p:cNvSpPr txBox="1"/>
          <p:nvPr/>
        </p:nvSpPr>
        <p:spPr>
          <a:xfrm>
            <a:off x="6897167" y="914644"/>
            <a:ext cx="181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endParaRPr lang="en-US" dirty="0"/>
          </a:p>
        </p:txBody>
      </p:sp>
      <p:pic>
        <p:nvPicPr>
          <p:cNvPr id="5124" name="Picture 4" descr="Đào tạo kỹ năng phát triển cá nhân - Công Ty Cổ Phần Phát Triển Open End">
            <a:extLst>
              <a:ext uri="{FF2B5EF4-FFF2-40B4-BE49-F238E27FC236}">
                <a16:creationId xmlns:a16="http://schemas.microsoft.com/office/drawing/2014/main" id="{2F5C7D2C-202B-0AC9-4A89-AE48B70F3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098" y="688919"/>
            <a:ext cx="1661744" cy="83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913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5" grpId="0"/>
      <p:bldP spid="6" grpId="0"/>
      <p:bldP spid="7" grpId="0"/>
      <p:bldP spid="8" grpId="0"/>
      <p:bldP spid="10" grpId="0"/>
      <p:bldP spid="11" grpId="0"/>
      <p:bldP spid="12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E2C1714-022A-8CAD-C1E6-49CD3A4C91C6}"/>
              </a:ext>
            </a:extLst>
          </p:cNvPr>
          <p:cNvSpPr txBox="1"/>
          <p:nvPr/>
        </p:nvSpPr>
        <p:spPr>
          <a:xfrm>
            <a:off x="1026827" y="2083633"/>
            <a:ext cx="75250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EM XIN TRÂN TRỌNG CẢM ƠN  QUÝ THẦY CÔ VÀ  CÁC BẠN</a:t>
            </a:r>
          </a:p>
        </p:txBody>
      </p:sp>
      <p:sp>
        <p:nvSpPr>
          <p:cNvPr id="17" name="Google Shape;167;p12">
            <a:extLst>
              <a:ext uri="{FF2B5EF4-FFF2-40B4-BE49-F238E27FC236}">
                <a16:creationId xmlns:a16="http://schemas.microsoft.com/office/drawing/2014/main" id="{3456C35D-78CA-CCFB-6A7D-650172D2C1C1}"/>
              </a:ext>
            </a:extLst>
          </p:cNvPr>
          <p:cNvSpPr txBox="1">
            <a:spLocks/>
          </p:cNvSpPr>
          <p:nvPr/>
        </p:nvSpPr>
        <p:spPr>
          <a:xfrm>
            <a:off x="694064" y="84790"/>
            <a:ext cx="8629776" cy="4384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 algn="ctr"/>
            <a:r>
              <a:rPr lang="vi-VN" sz="1800" dirty="0">
                <a:solidFill>
                  <a:schemeClr val="accent1"/>
                </a:solidFill>
              </a:rPr>
              <a:t>TRƯỜNG ĐẠI HỌC GIAO THÔNG VẬN TẢI PHÂN HIỆU TẠI TP. HỒ CHÍ MINH </a:t>
            </a:r>
            <a:endParaRPr lang="vi-VN" sz="1800" dirty="0">
              <a:solidFill>
                <a:srgbClr val="FFC0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1683193-D710-872C-A02E-26B8D94C4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10" y="116184"/>
            <a:ext cx="814135" cy="81413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EF03DED-A8B8-673E-3C18-AF823DFA5CE5}"/>
              </a:ext>
            </a:extLst>
          </p:cNvPr>
          <p:cNvSpPr txBox="1"/>
          <p:nvPr/>
        </p:nvSpPr>
        <p:spPr>
          <a:xfrm>
            <a:off x="3412948" y="523251"/>
            <a:ext cx="2895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>
                <a:solidFill>
                  <a:srgbClr val="FFC000"/>
                </a:solidFill>
                <a:latin typeface="Oswald" panose="00000500000000000000" pitchFamily="2" charset="0"/>
              </a:rPr>
              <a:t>BỘ MÔN CÔNG NGHỆ THÔNG TIN</a:t>
            </a:r>
            <a:endParaRPr lang="en-US" dirty="0">
              <a:latin typeface="Oswal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89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BA5DB8C-1B47-3BCF-C616-7ABDC8E06FD3}"/>
              </a:ext>
            </a:extLst>
          </p:cNvPr>
          <p:cNvSpPr/>
          <p:nvPr/>
        </p:nvSpPr>
        <p:spPr>
          <a:xfrm>
            <a:off x="3151944" y="830757"/>
            <a:ext cx="4846320" cy="6580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vi-V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25F3B41-AE1A-5364-5124-BB7CBDD55B70}"/>
              </a:ext>
            </a:extLst>
          </p:cNvPr>
          <p:cNvSpPr/>
          <p:nvPr/>
        </p:nvSpPr>
        <p:spPr>
          <a:xfrm>
            <a:off x="92825" y="1423353"/>
            <a:ext cx="2620357" cy="2563447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35A1B59-B167-87BA-E6AB-2B8BDAFB6C06}"/>
              </a:ext>
            </a:extLst>
          </p:cNvPr>
          <p:cNvSpPr/>
          <p:nvPr/>
        </p:nvSpPr>
        <p:spPr>
          <a:xfrm>
            <a:off x="2831905" y="830757"/>
            <a:ext cx="685800" cy="65801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D6240FF-A86C-A1E5-7B3A-FDFD70552984}"/>
              </a:ext>
            </a:extLst>
          </p:cNvPr>
          <p:cNvSpPr/>
          <p:nvPr/>
        </p:nvSpPr>
        <p:spPr>
          <a:xfrm>
            <a:off x="2913184" y="898535"/>
            <a:ext cx="528319" cy="515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148D2B7-B718-C583-96C7-9650B86DA6AB}"/>
              </a:ext>
            </a:extLst>
          </p:cNvPr>
          <p:cNvSpPr/>
          <p:nvPr/>
        </p:nvSpPr>
        <p:spPr>
          <a:xfrm>
            <a:off x="3659232" y="2282604"/>
            <a:ext cx="5111297" cy="658011"/>
          </a:xfrm>
          <a:prstGeom prst="rect">
            <a:avLst/>
          </a:prstGeom>
          <a:solidFill>
            <a:srgbClr val="F6B6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marR="0" algn="ctr">
              <a:lnSpc>
                <a:spcPct val="115000"/>
              </a:lnSpc>
              <a:spcBef>
                <a:spcPts val="300"/>
              </a:spcBef>
              <a:spcAft>
                <a:spcPts val="600"/>
              </a:spcAft>
              <a:tabLst>
                <a:tab pos="457200" algn="l"/>
                <a:tab pos="628650" algn="l"/>
              </a:tabLst>
            </a:pPr>
            <a:r>
              <a:rPr lang="en-US" sz="3200" b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Phân</a:t>
            </a:r>
            <a:r>
              <a:rPr lang="en-US" sz="32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200" b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tích</a:t>
            </a:r>
            <a:r>
              <a:rPr lang="en-US" sz="32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200" b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thiết</a:t>
            </a:r>
            <a:r>
              <a:rPr lang="en-US" sz="32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200" b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kế</a:t>
            </a:r>
            <a:r>
              <a:rPr lang="en-US" sz="32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200" b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hệ</a:t>
            </a:r>
            <a:r>
              <a:rPr lang="en-US" sz="32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200" b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thống</a:t>
            </a:r>
            <a:endParaRPr lang="en-US" sz="3200" b="1" kern="0" dirty="0">
              <a:solidFill>
                <a:schemeClr val="bg1"/>
              </a:solidFill>
              <a:effectLst/>
              <a:latin typeface="Calibri Light" panose="020F0302020204030204" pitchFamily="34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EB8D9A8-6125-E237-1900-A07115A98179}"/>
              </a:ext>
            </a:extLst>
          </p:cNvPr>
          <p:cNvSpPr/>
          <p:nvPr/>
        </p:nvSpPr>
        <p:spPr>
          <a:xfrm>
            <a:off x="3339193" y="2282604"/>
            <a:ext cx="685800" cy="658011"/>
          </a:xfrm>
          <a:prstGeom prst="ellipse">
            <a:avLst/>
          </a:prstGeom>
          <a:solidFill>
            <a:srgbClr val="F6B6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DE1345B-A228-7F3E-D18D-59E25C4B139A}"/>
              </a:ext>
            </a:extLst>
          </p:cNvPr>
          <p:cNvSpPr/>
          <p:nvPr/>
        </p:nvSpPr>
        <p:spPr>
          <a:xfrm>
            <a:off x="3431662" y="2375245"/>
            <a:ext cx="482672" cy="476521"/>
          </a:xfrm>
          <a:prstGeom prst="ellipse">
            <a:avLst/>
          </a:prstGeom>
          <a:solidFill>
            <a:schemeClr val="bg1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96" name="Rectangle 4095">
            <a:extLst>
              <a:ext uri="{FF2B5EF4-FFF2-40B4-BE49-F238E27FC236}">
                <a16:creationId xmlns:a16="http://schemas.microsoft.com/office/drawing/2014/main" id="{DC69E515-C7A0-5139-C72C-484169404E6A}"/>
              </a:ext>
            </a:extLst>
          </p:cNvPr>
          <p:cNvSpPr/>
          <p:nvPr/>
        </p:nvSpPr>
        <p:spPr>
          <a:xfrm>
            <a:off x="3472306" y="3669332"/>
            <a:ext cx="4801430" cy="65801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marR="0" algn="ctr">
              <a:lnSpc>
                <a:spcPct val="115000"/>
              </a:lnSpc>
              <a:spcBef>
                <a:spcPts val="300"/>
              </a:spcBef>
              <a:spcAft>
                <a:spcPts val="600"/>
              </a:spcAft>
              <a:tabLst>
                <a:tab pos="457200" algn="l"/>
                <a:tab pos="628650" algn="l"/>
              </a:tabLst>
            </a:pPr>
            <a:r>
              <a:rPr lang="en-US" sz="32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Demo</a:t>
            </a:r>
            <a:endParaRPr lang="en-US" sz="3200" b="1" kern="0" dirty="0">
              <a:solidFill>
                <a:schemeClr val="bg1"/>
              </a:solidFill>
              <a:effectLst/>
              <a:latin typeface="Calibri Light" panose="020F0302020204030204" pitchFamily="34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097" name="Oval 4096">
            <a:extLst>
              <a:ext uri="{FF2B5EF4-FFF2-40B4-BE49-F238E27FC236}">
                <a16:creationId xmlns:a16="http://schemas.microsoft.com/office/drawing/2014/main" id="{E097B2D9-4AA5-03CA-8E7F-390218618061}"/>
              </a:ext>
            </a:extLst>
          </p:cNvPr>
          <p:cNvSpPr/>
          <p:nvPr/>
        </p:nvSpPr>
        <p:spPr>
          <a:xfrm>
            <a:off x="3149270" y="3669332"/>
            <a:ext cx="688796" cy="658011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8" name="Oval 4107">
            <a:extLst>
              <a:ext uri="{FF2B5EF4-FFF2-40B4-BE49-F238E27FC236}">
                <a16:creationId xmlns:a16="http://schemas.microsoft.com/office/drawing/2014/main" id="{931DF458-73BF-8D67-F18D-6E3F59BBCF5F}"/>
              </a:ext>
            </a:extLst>
          </p:cNvPr>
          <p:cNvSpPr/>
          <p:nvPr/>
        </p:nvSpPr>
        <p:spPr>
          <a:xfrm>
            <a:off x="3230741" y="3755038"/>
            <a:ext cx="525854" cy="486597"/>
          </a:xfrm>
          <a:prstGeom prst="ellipse">
            <a:avLst/>
          </a:prstGeom>
          <a:solidFill>
            <a:schemeClr val="bg1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0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0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0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0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0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3" grpId="0" animBg="1"/>
      <p:bldP spid="21" grpId="0" animBg="1"/>
      <p:bldP spid="23" grpId="0" animBg="1"/>
      <p:bldP spid="29" grpId="0" animBg="1"/>
      <p:bldP spid="30" grpId="0" animBg="1"/>
      <p:bldP spid="31" grpId="0" animBg="1"/>
      <p:bldP spid="4096" grpId="0" animBg="1"/>
      <p:bldP spid="4097" grpId="0" animBg="1"/>
      <p:bldP spid="410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DFFD3E-81B5-9196-01DE-48E7BB36A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CD982D-AEA0-BD98-CF5B-A213BB1FBA99}"/>
              </a:ext>
            </a:extLst>
          </p:cNvPr>
          <p:cNvSpPr txBox="1"/>
          <p:nvPr/>
        </p:nvSpPr>
        <p:spPr>
          <a:xfrm>
            <a:off x="-82062" y="143916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vi-VN" sz="3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8BC9FF-7B37-8CC2-75A2-1BFFDED0B6D5}"/>
              </a:ext>
            </a:extLst>
          </p:cNvPr>
          <p:cNvSpPr txBox="1"/>
          <p:nvPr/>
        </p:nvSpPr>
        <p:spPr>
          <a:xfrm>
            <a:off x="460143" y="811553"/>
            <a:ext cx="23655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 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sz="2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13F55D-3AE3-EEE6-5D95-69DA75A5B1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88" b="2568"/>
          <a:stretch/>
        </p:blipFill>
        <p:spPr>
          <a:xfrm>
            <a:off x="4332158" y="1012027"/>
            <a:ext cx="1004341" cy="9338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E219812-F81C-15E0-A802-4591A239C716}"/>
              </a:ext>
            </a:extLst>
          </p:cNvPr>
          <p:cNvSpPr txBox="1"/>
          <p:nvPr/>
        </p:nvSpPr>
        <p:spPr>
          <a:xfrm>
            <a:off x="4151339" y="1211663"/>
            <a:ext cx="46132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trao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endParaRPr lang="en-US" sz="2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0" name="Picture 6" descr="Home - Chung tay vì Không khí sạch">
            <a:extLst>
              <a:ext uri="{FF2B5EF4-FFF2-40B4-BE49-F238E27FC236}">
                <a16:creationId xmlns:a16="http://schemas.microsoft.com/office/drawing/2014/main" id="{BF314DA4-5919-E619-B6F3-08819C341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11" y="1752782"/>
            <a:ext cx="1474345" cy="147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33F84FB-1118-B4B6-419C-0CC175686979}"/>
              </a:ext>
            </a:extLst>
          </p:cNvPr>
          <p:cNvSpPr txBox="1"/>
          <p:nvPr/>
        </p:nvSpPr>
        <p:spPr>
          <a:xfrm>
            <a:off x="2133756" y="2358723"/>
            <a:ext cx="28574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 descr="LỘ TRÌNH ĐÁNH GIÁ HIỆU QUẢ LÀM VIỆC">
            <a:extLst>
              <a:ext uri="{FF2B5EF4-FFF2-40B4-BE49-F238E27FC236}">
                <a16:creationId xmlns:a16="http://schemas.microsoft.com/office/drawing/2014/main" id="{DE761CFA-2F76-1930-8ECD-E3A660B6E8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3" r="21012"/>
          <a:stretch/>
        </p:blipFill>
        <p:spPr bwMode="auto">
          <a:xfrm>
            <a:off x="3034415" y="3606649"/>
            <a:ext cx="1185316" cy="105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022C964-65ED-9181-1046-942DC9BF47F9}"/>
              </a:ext>
            </a:extLst>
          </p:cNvPr>
          <p:cNvSpPr txBox="1"/>
          <p:nvPr/>
        </p:nvSpPr>
        <p:spPr>
          <a:xfrm>
            <a:off x="4527029" y="3941354"/>
            <a:ext cx="2218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0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20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0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0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41769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5" grpId="0"/>
      <p:bldP spid="17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DFFD3E-81B5-9196-01DE-48E7BB36A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pic>
        <p:nvPicPr>
          <p:cNvPr id="2050" name="Picture 2" descr="Top 7 phần mềm, web kiểm tra đạo văn online miễn phí, chính xác nhất">
            <a:extLst>
              <a:ext uri="{FF2B5EF4-FFF2-40B4-BE49-F238E27FC236}">
                <a16:creationId xmlns:a16="http://schemas.microsoft.com/office/drawing/2014/main" id="{A90903CF-5446-0500-8E98-FB4D3948E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15" y="1612030"/>
            <a:ext cx="2452558" cy="137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4111FB-D71E-7803-E968-C26460E9762F}"/>
              </a:ext>
            </a:extLst>
          </p:cNvPr>
          <p:cNvSpPr txBox="1"/>
          <p:nvPr/>
        </p:nvSpPr>
        <p:spPr>
          <a:xfrm>
            <a:off x="-82062" y="143916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vi-VN" sz="3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C79E71-13E2-4C0A-D85E-DF7CA0E6A08D}"/>
              </a:ext>
            </a:extLst>
          </p:cNvPr>
          <p:cNvSpPr txBox="1"/>
          <p:nvPr/>
        </p:nvSpPr>
        <p:spPr>
          <a:xfrm>
            <a:off x="413572" y="697914"/>
            <a:ext cx="23655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 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vi-VN" sz="2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Phương pháp phân tích cụm (Cluster Analysis) là gì? Nhược điểm của phương  pháp phân tích cụm">
            <a:extLst>
              <a:ext uri="{FF2B5EF4-FFF2-40B4-BE49-F238E27FC236}">
                <a16:creationId xmlns:a16="http://schemas.microsoft.com/office/drawing/2014/main" id="{C2292886-CF5B-5F65-20F6-23E73C32C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964" y="1211663"/>
            <a:ext cx="2635251" cy="149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ách làm, nộp bài tập trên Google Classroom bằng điện thoại, máy">
            <a:extLst>
              <a:ext uri="{FF2B5EF4-FFF2-40B4-BE49-F238E27FC236}">
                <a16:creationId xmlns:a16="http://schemas.microsoft.com/office/drawing/2014/main" id="{A9A84717-7E26-9CF9-D7EA-98640D66C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487" y="1928110"/>
            <a:ext cx="2288498" cy="128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Nguồn + Cách Tìm Tài Liệu Nghiên Cứu Khoa Học UY TÍN">
            <a:extLst>
              <a:ext uri="{FF2B5EF4-FFF2-40B4-BE49-F238E27FC236}">
                <a16:creationId xmlns:a16="http://schemas.microsoft.com/office/drawing/2014/main" id="{F3D3FA54-95C6-98D4-66E2-B3EBFA672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324" y="3582616"/>
            <a:ext cx="2194498" cy="125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ật mí TOP 4 cách nhắn tin với người yêu không nhạt">
            <a:extLst>
              <a:ext uri="{FF2B5EF4-FFF2-40B4-BE49-F238E27FC236}">
                <a16:creationId xmlns:a16="http://schemas.microsoft.com/office/drawing/2014/main" id="{93C73510-D829-C2A8-A19E-2DB6E6D01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810" y="3657600"/>
            <a:ext cx="2358030" cy="117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72273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ải miễn phí Bootstrap - Phiên bản mới nhất năm 2023">
            <a:extLst>
              <a:ext uri="{FF2B5EF4-FFF2-40B4-BE49-F238E27FC236}">
                <a16:creationId xmlns:a16="http://schemas.microsoft.com/office/drawing/2014/main" id="{84089DC2-9EA0-6BE2-4988-D5F74BC32F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9" t="17344" r="16978" b="20999"/>
          <a:stretch/>
        </p:blipFill>
        <p:spPr bwMode="auto">
          <a:xfrm>
            <a:off x="3188187" y="990367"/>
            <a:ext cx="1066823" cy="99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VC Course in Mumbai">
            <a:extLst>
              <a:ext uri="{FF2B5EF4-FFF2-40B4-BE49-F238E27FC236}">
                <a16:creationId xmlns:a16="http://schemas.microsoft.com/office/drawing/2014/main" id="{147211E1-E408-1963-10A8-96FD210C5B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0" r="21031"/>
          <a:stretch/>
        </p:blipFill>
        <p:spPr bwMode="auto">
          <a:xfrm>
            <a:off x="1355063" y="1708264"/>
            <a:ext cx="1005254" cy="92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sistenţă cont bum echo framework Detaliat Pană banjo">
            <a:extLst>
              <a:ext uri="{FF2B5EF4-FFF2-40B4-BE49-F238E27FC236}">
                <a16:creationId xmlns:a16="http://schemas.microsoft.com/office/drawing/2014/main" id="{537E3B3F-F081-E0A6-5ED7-324EAF796F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55" b="29756"/>
          <a:stretch/>
        </p:blipFill>
        <p:spPr bwMode="auto">
          <a:xfrm>
            <a:off x="5559325" y="1306507"/>
            <a:ext cx="2698812" cy="86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ignalR deep dive: Key concepts, use cases, and limitations">
            <a:extLst>
              <a:ext uri="{FF2B5EF4-FFF2-40B4-BE49-F238E27FC236}">
                <a16:creationId xmlns:a16="http://schemas.microsoft.com/office/drawing/2014/main" id="{00836068-EC25-E884-3A79-D84518EBD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912" y="3907170"/>
            <a:ext cx="871789" cy="871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ý giải về CRON Job">
            <a:extLst>
              <a:ext uri="{FF2B5EF4-FFF2-40B4-BE49-F238E27FC236}">
                <a16:creationId xmlns:a16="http://schemas.microsoft.com/office/drawing/2014/main" id="{35169BDF-3E4F-A985-CF98-62204BD6A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063" y="2909702"/>
            <a:ext cx="1034235" cy="103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7B5441-C8F0-1488-01EB-C43F15C78D91}"/>
              </a:ext>
            </a:extLst>
          </p:cNvPr>
          <p:cNvSpPr txBox="1"/>
          <p:nvPr/>
        </p:nvSpPr>
        <p:spPr>
          <a:xfrm>
            <a:off x="0" y="105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vi-VN" sz="3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01FEFC-3442-D145-8014-B396B67AEF55}"/>
              </a:ext>
            </a:extLst>
          </p:cNvPr>
          <p:cNvSpPr txBox="1"/>
          <p:nvPr/>
        </p:nvSpPr>
        <p:spPr>
          <a:xfrm>
            <a:off x="532227" y="572180"/>
            <a:ext cx="33648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 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Công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nghệ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ngôn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ngữ</a:t>
            </a:r>
            <a:endParaRPr lang="en-US" sz="2000" kern="0" dirty="0">
              <a:solidFill>
                <a:schemeClr val="accent1"/>
              </a:solidFill>
              <a:effectLst/>
              <a:latin typeface="Times New Roman" panose="02020603050405020304" pitchFamily="18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Picture 2" descr="Một số hàm static hữu ích trong lập trình C# » Chia sẻ để vui vẻ">
            <a:extLst>
              <a:ext uri="{FF2B5EF4-FFF2-40B4-BE49-F238E27FC236}">
                <a16:creationId xmlns:a16="http://schemas.microsoft.com/office/drawing/2014/main" id="{CF21A6C6-F019-224C-784D-180888C4B0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5" t="10887" r="28654" b="13540"/>
          <a:stretch/>
        </p:blipFill>
        <p:spPr bwMode="auto">
          <a:xfrm>
            <a:off x="4228943" y="3997120"/>
            <a:ext cx="1005253" cy="104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0EEC43-E1EB-2D69-5AC0-B4562E4F77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9721" y="2655297"/>
            <a:ext cx="1484741" cy="838654"/>
          </a:xfrm>
          <a:prstGeom prst="rect">
            <a:avLst/>
          </a:prstGeom>
        </p:spPr>
      </p:pic>
      <p:pic>
        <p:nvPicPr>
          <p:cNvPr id="6" name="Picture 10" descr="Thiết kế web căn bản - HTML CSS JS | Nền Tảng">
            <a:extLst>
              <a:ext uri="{FF2B5EF4-FFF2-40B4-BE49-F238E27FC236}">
                <a16:creationId xmlns:a16="http://schemas.microsoft.com/office/drawing/2014/main" id="{AC8A4332-A149-5456-6DE2-D563118E1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67" y="3763596"/>
            <a:ext cx="1606285" cy="89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etting-icon | Ecotech">
            <a:extLst>
              <a:ext uri="{FF2B5EF4-FFF2-40B4-BE49-F238E27FC236}">
                <a16:creationId xmlns:a16="http://schemas.microsoft.com/office/drawing/2014/main" id="{36196154-4286-D67F-A6CC-5D78101811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0" t="12057" r="10848" b="15147"/>
          <a:stretch/>
        </p:blipFill>
        <p:spPr bwMode="auto">
          <a:xfrm>
            <a:off x="4170018" y="2170915"/>
            <a:ext cx="1297354" cy="128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1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5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iới thiệu SQL Server trong Cloud Server | Cloud365">
            <a:extLst>
              <a:ext uri="{FF2B5EF4-FFF2-40B4-BE49-F238E27FC236}">
                <a16:creationId xmlns:a16="http://schemas.microsoft.com/office/drawing/2014/main" id="{82941993-B365-6E0A-5E8C-25E21EE17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92" y="1409544"/>
            <a:ext cx="3579446" cy="128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ntity Framework | DAMMIO">
            <a:extLst>
              <a:ext uri="{FF2B5EF4-FFF2-40B4-BE49-F238E27FC236}">
                <a16:creationId xmlns:a16="http://schemas.microsoft.com/office/drawing/2014/main" id="{22675C09-9C30-5E4A-9A55-6F05E292F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616" y="1409544"/>
            <a:ext cx="2400261" cy="151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BD2649-5B99-9A88-5490-129CEE83B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0302" y="3546042"/>
            <a:ext cx="2163396" cy="7499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C060CF-2820-0E34-6FBA-CC8DA8E976EA}"/>
              </a:ext>
            </a:extLst>
          </p:cNvPr>
          <p:cNvSpPr txBox="1"/>
          <p:nvPr/>
        </p:nvSpPr>
        <p:spPr>
          <a:xfrm>
            <a:off x="0" y="105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vi-VN" sz="3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858E5C-D7DB-A486-B5CB-DB5024A2442A}"/>
              </a:ext>
            </a:extLst>
          </p:cNvPr>
          <p:cNvSpPr txBox="1"/>
          <p:nvPr/>
        </p:nvSpPr>
        <p:spPr>
          <a:xfrm>
            <a:off x="532228" y="572180"/>
            <a:ext cx="2226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1.4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Cơ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sở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dữ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liệu</a:t>
            </a:r>
            <a:endParaRPr lang="en-US" sz="2000" kern="0" dirty="0">
              <a:solidFill>
                <a:schemeClr val="accent1"/>
              </a:solidFill>
              <a:effectLst/>
              <a:latin typeface="Times New Roman" panose="02020603050405020304" pitchFamily="18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18"/>
          <p:cNvGrpSpPr/>
          <p:nvPr/>
        </p:nvGrpSpPr>
        <p:grpSpPr>
          <a:xfrm>
            <a:off x="7935314" y="113590"/>
            <a:ext cx="1208686" cy="1209005"/>
            <a:chOff x="6654650" y="3665275"/>
            <a:chExt cx="409100" cy="409125"/>
          </a:xfrm>
        </p:grpSpPr>
        <p:sp>
          <p:nvSpPr>
            <p:cNvPr id="213" name="Google Shape;213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4" name="Google Shape;214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15" name="Google Shape;215;p18"/>
          <p:cNvGrpSpPr/>
          <p:nvPr/>
        </p:nvGrpSpPr>
        <p:grpSpPr>
          <a:xfrm rot="1057032">
            <a:off x="358837" y="4242769"/>
            <a:ext cx="798554" cy="798615"/>
            <a:chOff x="570875" y="4322250"/>
            <a:chExt cx="443300" cy="443325"/>
          </a:xfrm>
        </p:grpSpPr>
        <p:sp>
          <p:nvSpPr>
            <p:cNvPr id="216" name="Google Shape;216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" name="Google Shape;196;p16">
            <a:extLst>
              <a:ext uri="{FF2B5EF4-FFF2-40B4-BE49-F238E27FC236}">
                <a16:creationId xmlns:a16="http://schemas.microsoft.com/office/drawing/2014/main" id="{E4C58EE7-6A51-C7DF-8635-F985E9F9E24C}"/>
              </a:ext>
            </a:extLst>
          </p:cNvPr>
          <p:cNvSpPr txBox="1">
            <a:spLocks/>
          </p:cNvSpPr>
          <p:nvPr/>
        </p:nvSpPr>
        <p:spPr>
          <a:xfrm>
            <a:off x="1678898" y="0"/>
            <a:ext cx="7465102" cy="5694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5000"/>
              </a:lnSpc>
              <a:spcBef>
                <a:spcPts val="1200"/>
              </a:spcBef>
            </a:pPr>
            <a:endParaRPr lang="en-US" sz="4000" b="1" dirty="0">
              <a:solidFill>
                <a:schemeClr val="accent1"/>
              </a:solidFill>
              <a:latin typeface="Times New Roman" panose="02020603050405020304" pitchFamily="18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 descr="Phương pháp phân tích cụm (Cluster Analysis) là gì? Nhược điểm của phương  pháp phân tích cụm">
            <a:extLst>
              <a:ext uri="{FF2B5EF4-FFF2-40B4-BE49-F238E27FC236}">
                <a16:creationId xmlns:a16="http://schemas.microsoft.com/office/drawing/2014/main" id="{30977E5A-BD2E-3937-365D-00A0A308D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826" y="1404159"/>
            <a:ext cx="2635251" cy="149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Linear Search (With Code)">
            <a:extLst>
              <a:ext uri="{FF2B5EF4-FFF2-40B4-BE49-F238E27FC236}">
                <a16:creationId xmlns:a16="http://schemas.microsoft.com/office/drawing/2014/main" id="{317D1145-10C4-0DBD-D3E8-BBBB1E72F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765" y="2476515"/>
            <a:ext cx="1788868" cy="211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6DDAFD-79EC-25D0-D55B-2107C7252735}"/>
              </a:ext>
            </a:extLst>
          </p:cNvPr>
          <p:cNvSpPr txBox="1"/>
          <p:nvPr/>
        </p:nvSpPr>
        <p:spPr>
          <a:xfrm>
            <a:off x="0" y="105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vi-VN" sz="3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1E7A6D-45F2-BCB2-0761-C4986BA8A51C}"/>
              </a:ext>
            </a:extLst>
          </p:cNvPr>
          <p:cNvSpPr txBox="1"/>
          <p:nvPr/>
        </p:nvSpPr>
        <p:spPr>
          <a:xfrm>
            <a:off x="532228" y="572180"/>
            <a:ext cx="2226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 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Thuật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toán</a:t>
            </a:r>
            <a:endParaRPr lang="en-US" sz="2000" dirty="0">
              <a:solidFill>
                <a:schemeClr val="accent1"/>
              </a:solidFill>
              <a:latin typeface="Times New Roman" panose="02020603050405020304" pitchFamily="18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BE318F9-54AA-7ED1-68A1-AB419CCB29B9}"/>
              </a:ext>
            </a:extLst>
          </p:cNvPr>
          <p:cNvSpPr/>
          <p:nvPr/>
        </p:nvSpPr>
        <p:spPr>
          <a:xfrm>
            <a:off x="4602533" y="2053238"/>
            <a:ext cx="3850627" cy="9233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, </a:t>
            </a:r>
            <a:r>
              <a:rPr lang="en-US" dirty="0" err="1"/>
              <a:t>nộp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, </a:t>
            </a:r>
            <a:r>
              <a:rPr lang="en-US" dirty="0" err="1"/>
              <a:t>chấm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,..</a:t>
            </a:r>
          </a:p>
          <a:p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.</a:t>
            </a:r>
          </a:p>
          <a:p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 .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E203A4C-A232-E35C-B568-6F653F9DD7D6}"/>
              </a:ext>
            </a:extLst>
          </p:cNvPr>
          <p:cNvSpPr/>
          <p:nvPr/>
        </p:nvSpPr>
        <p:spPr>
          <a:xfrm>
            <a:off x="5046780" y="1180521"/>
            <a:ext cx="2760787" cy="67614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Thông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endParaRPr lang="en-US" dirty="0"/>
          </a:p>
          <a:p>
            <a:r>
              <a:rPr lang="en-US" dirty="0"/>
              <a:t>Thông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…  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81DFFE1-EB2A-71A9-573A-D9C4CE198859}"/>
              </a:ext>
            </a:extLst>
          </p:cNvPr>
          <p:cNvSpPr/>
          <p:nvPr/>
        </p:nvSpPr>
        <p:spPr>
          <a:xfrm>
            <a:off x="5474064" y="164654"/>
            <a:ext cx="2687361" cy="78430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học</a:t>
            </a:r>
            <a:endParaRPr lang="en-US" dirty="0"/>
          </a:p>
          <a:p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,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4CDE65D-5CAF-4426-7E13-53768C48AF44}"/>
              </a:ext>
            </a:extLst>
          </p:cNvPr>
          <p:cNvSpPr/>
          <p:nvPr/>
        </p:nvSpPr>
        <p:spPr>
          <a:xfrm>
            <a:off x="5047742" y="3200315"/>
            <a:ext cx="2960208" cy="75841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  <a:p>
            <a:r>
              <a:rPr lang="en-US" dirty="0" err="1"/>
              <a:t>Tạo</a:t>
            </a:r>
            <a:r>
              <a:rPr lang="en-US" dirty="0"/>
              <a:t> group </a:t>
            </a:r>
            <a:r>
              <a:rPr lang="en-US" dirty="0" err="1"/>
              <a:t>chat,gửi</a:t>
            </a:r>
            <a:r>
              <a:rPr lang="en-US" dirty="0"/>
              <a:t> tin </a:t>
            </a:r>
            <a:r>
              <a:rPr lang="en-US" dirty="0" err="1"/>
              <a:t>nhắn</a:t>
            </a:r>
            <a:endParaRPr lang="en-US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33AB9DB-BFFF-E730-F589-CE98C8142F4D}"/>
              </a:ext>
            </a:extLst>
          </p:cNvPr>
          <p:cNvSpPr/>
          <p:nvPr/>
        </p:nvSpPr>
        <p:spPr>
          <a:xfrm>
            <a:off x="5367177" y="4285927"/>
            <a:ext cx="2385685" cy="60980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Tim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  <a:p>
            <a:r>
              <a:rPr lang="en-US" dirty="0"/>
              <a:t>Chia </a:t>
            </a:r>
            <a:r>
              <a:rPr lang="en-US" dirty="0" err="1"/>
              <a:t>sẻ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38694B-A5F8-CF9C-CB78-9F9500B13F19}"/>
              </a:ext>
            </a:extLst>
          </p:cNvPr>
          <p:cNvSpPr txBox="1"/>
          <p:nvPr/>
        </p:nvSpPr>
        <p:spPr>
          <a:xfrm>
            <a:off x="0" y="20919"/>
            <a:ext cx="4470400" cy="423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15000"/>
              </a:lnSpc>
              <a:spcBef>
                <a:spcPts val="300"/>
              </a:spcBef>
              <a:spcAft>
                <a:spcPts val="600"/>
              </a:spcAft>
              <a:tabLst>
                <a:tab pos="457200" algn="l"/>
                <a:tab pos="628650" algn="l"/>
              </a:tabLst>
            </a:pPr>
            <a:r>
              <a:rPr lang="en-US" sz="2000" kern="0" dirty="0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Phân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tích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và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thiết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kế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hệ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thống</a:t>
            </a:r>
            <a:endParaRPr lang="en-US" sz="2000" kern="0" dirty="0">
              <a:solidFill>
                <a:schemeClr val="accent1"/>
              </a:solidFill>
              <a:effectLst/>
              <a:latin typeface="Calibri Light" panose="020F0302020204030204" pitchFamily="34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A012C0-840D-FC23-3203-3B2A55705F78}"/>
              </a:ext>
            </a:extLst>
          </p:cNvPr>
          <p:cNvSpPr txBox="1"/>
          <p:nvPr/>
        </p:nvSpPr>
        <p:spPr>
          <a:xfrm>
            <a:off x="0" y="404813"/>
            <a:ext cx="4470400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15000"/>
              </a:lnSpc>
              <a:spcBef>
                <a:spcPts val="300"/>
              </a:spcBef>
              <a:spcAft>
                <a:spcPts val="600"/>
              </a:spcAft>
              <a:tabLst>
                <a:tab pos="457200" algn="l"/>
                <a:tab pos="628650" algn="l"/>
              </a:tabLst>
            </a:pP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2.1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Chức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năng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ứng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dụng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sz="1800" kern="0" dirty="0">
              <a:solidFill>
                <a:schemeClr val="accent1"/>
              </a:solidFill>
              <a:effectLst/>
              <a:latin typeface="Calibri Light" panose="020F0302020204030204" pitchFamily="34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5E7967-FD8A-89F2-E7D8-42941B3DA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98" y="1399928"/>
            <a:ext cx="2645702" cy="2229949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E34D91C-897A-FB72-1243-E6E0E694219C}"/>
              </a:ext>
            </a:extLst>
          </p:cNvPr>
          <p:cNvSpPr/>
          <p:nvPr/>
        </p:nvSpPr>
        <p:spPr>
          <a:xfrm>
            <a:off x="3971522" y="361829"/>
            <a:ext cx="1577765" cy="49948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Trang </a:t>
            </a:r>
            <a:r>
              <a:rPr lang="en-US" dirty="0" err="1"/>
              <a:t>chủ</a:t>
            </a:r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D97B9E4-6561-CC00-F2A5-826D83755B0D}"/>
              </a:ext>
            </a:extLst>
          </p:cNvPr>
          <p:cNvSpPr/>
          <p:nvPr/>
        </p:nvSpPr>
        <p:spPr>
          <a:xfrm>
            <a:off x="3585306" y="1272570"/>
            <a:ext cx="1536629" cy="49948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Thông </a:t>
            </a:r>
            <a:r>
              <a:rPr lang="en-US" dirty="0" err="1"/>
              <a:t>báo</a:t>
            </a:r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72E62BD-810E-10FF-0D30-E24CEAC98F63}"/>
              </a:ext>
            </a:extLst>
          </p:cNvPr>
          <p:cNvSpPr/>
          <p:nvPr/>
        </p:nvSpPr>
        <p:spPr>
          <a:xfrm>
            <a:off x="3166922" y="2302873"/>
            <a:ext cx="1536629" cy="49948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8DCEB8D-F78F-E2BE-64EE-A1561855B79B}"/>
              </a:ext>
            </a:extLst>
          </p:cNvPr>
          <p:cNvSpPr/>
          <p:nvPr/>
        </p:nvSpPr>
        <p:spPr>
          <a:xfrm>
            <a:off x="3585305" y="3325266"/>
            <a:ext cx="1536629" cy="48241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Nhắn</a:t>
            </a:r>
            <a:r>
              <a:rPr lang="en-US" dirty="0"/>
              <a:t> tin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16027FD-B0C1-DE8D-F752-DAA449BBB894}"/>
              </a:ext>
            </a:extLst>
          </p:cNvPr>
          <p:cNvSpPr/>
          <p:nvPr/>
        </p:nvSpPr>
        <p:spPr>
          <a:xfrm>
            <a:off x="3888345" y="4349621"/>
            <a:ext cx="1536629" cy="48241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7106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8" grpId="0" animBg="1"/>
      <p:bldP spid="27" grpId="0" animBg="1"/>
      <p:bldP spid="30" grpId="0" animBg="1"/>
      <p:bldP spid="33" grpId="0" animBg="1"/>
      <p:bldP spid="4" grpId="0"/>
      <p:bldP spid="6" grpId="0"/>
      <p:bldP spid="1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94C92D-B3CC-CAB2-95B5-D064F1C1D610}"/>
              </a:ext>
            </a:extLst>
          </p:cNvPr>
          <p:cNvSpPr txBox="1"/>
          <p:nvPr/>
        </p:nvSpPr>
        <p:spPr>
          <a:xfrm>
            <a:off x="0" y="20919"/>
            <a:ext cx="4470400" cy="423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15000"/>
              </a:lnSpc>
              <a:spcBef>
                <a:spcPts val="300"/>
              </a:spcBef>
              <a:spcAft>
                <a:spcPts val="600"/>
              </a:spcAft>
              <a:tabLst>
                <a:tab pos="457200" algn="l"/>
                <a:tab pos="628650" algn="l"/>
              </a:tabLst>
            </a:pPr>
            <a:r>
              <a:rPr lang="en-US" sz="2000" kern="0" dirty="0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Phân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tích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và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thiết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kế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hệ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thống</a:t>
            </a:r>
            <a:endParaRPr lang="en-US" sz="2000" kern="0" dirty="0">
              <a:solidFill>
                <a:schemeClr val="accent1"/>
              </a:solidFill>
              <a:effectLst/>
              <a:latin typeface="Calibri Light" panose="020F0302020204030204" pitchFamily="34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2D26C0-727F-7120-BC44-E2F355F3C5F4}"/>
              </a:ext>
            </a:extLst>
          </p:cNvPr>
          <p:cNvSpPr txBox="1"/>
          <p:nvPr/>
        </p:nvSpPr>
        <p:spPr>
          <a:xfrm>
            <a:off x="0" y="404813"/>
            <a:ext cx="2615784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lnSpc>
                <a:spcPct val="115000"/>
              </a:lnSpc>
              <a:spcBef>
                <a:spcPts val="300"/>
              </a:spcBef>
              <a:spcAft>
                <a:spcPts val="600"/>
              </a:spcAft>
              <a:tabLst>
                <a:tab pos="457200" algn="l"/>
                <a:tab pos="628650" algn="l"/>
              </a:tabLst>
            </a:pP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2.2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Usecase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tổng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quát</a:t>
            </a:r>
            <a:endParaRPr lang="en-US" sz="1800" kern="0" dirty="0">
              <a:solidFill>
                <a:schemeClr val="accent1"/>
              </a:solidFill>
              <a:effectLst/>
              <a:latin typeface="Calibri Light" panose="020F0302020204030204" pitchFamily="34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93A53B-F711-C375-771E-685628F31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6528" y="1355807"/>
            <a:ext cx="7247744" cy="35778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639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328</TotalTime>
  <Words>432</Words>
  <Application>Microsoft Office PowerPoint</Application>
  <PresentationFormat>On-screen Show (16:9)</PresentationFormat>
  <Paragraphs>70</Paragraphs>
  <Slides>16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Oswald</vt:lpstr>
      <vt:lpstr>Times New Roman</vt:lpstr>
      <vt:lpstr>Calibri</vt:lpstr>
      <vt:lpstr>Arial</vt:lpstr>
      <vt:lpstr>Calibri Light</vt:lpstr>
      <vt:lpstr>Roboto Condensed</vt:lpstr>
      <vt:lpstr>Office Theme</vt:lpstr>
      <vt:lpstr>TRƯỜNG ĐẠI HỌC GIAO THÔNG VẬN TẢI PHÂN HIỆU TẠI TP. HỒ CHÍ MINH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TRƯỜNG ĐẠI HỌC GIAO THÔNG VẬN TẢI  PHÂN HIỆU TẠI TP. HỒ CHÍ MINH  BỘ MÔN CÔNG NGHỆ THÔNG TIN </dc:title>
  <cp:lastModifiedBy>PHẠM THÀNH HẬU</cp:lastModifiedBy>
  <cp:revision>21</cp:revision>
  <dcterms:modified xsi:type="dcterms:W3CDTF">2023-06-26T01:00:24Z</dcterms:modified>
</cp:coreProperties>
</file>